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86" r:id="rId3"/>
    <p:sldId id="267" r:id="rId4"/>
    <p:sldId id="285" r:id="rId5"/>
    <p:sldId id="279" r:id="rId6"/>
    <p:sldId id="280" r:id="rId7"/>
    <p:sldId id="281" r:id="rId8"/>
    <p:sldId id="283" r:id="rId9"/>
    <p:sldId id="282" r:id="rId10"/>
  </p:sldIdLst>
  <p:sldSz cx="7561263" cy="10693400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8" autoAdjust="0"/>
    <p:restoredTop sz="94713" autoAdjust="0"/>
  </p:normalViewPr>
  <p:slideViewPr>
    <p:cSldViewPr>
      <p:cViewPr>
        <p:scale>
          <a:sx n="100" d="100"/>
          <a:sy n="100" d="100"/>
        </p:scale>
        <p:origin x="-2820" y="936"/>
      </p:cViewPr>
      <p:guideLst>
        <p:guide orient="horz" pos="4763"/>
        <p:guide orient="horz" pos="3369"/>
        <p:guide pos="1684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753B2F0D-F41C-4C0C-AE44-5D8BFAACB0B8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7" tIns="45719" rIns="91437" bIns="45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D0165173-6889-4E4E-BA8B-46D7666B4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1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5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53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3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5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6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86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865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1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173-6889-4E4E-BA8B-46D7666B46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7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52053" y="513295"/>
            <a:ext cx="7055239" cy="96624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6149" y="676972"/>
            <a:ext cx="6868982" cy="4847675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97341" y="2838174"/>
            <a:ext cx="6427074" cy="2851574"/>
          </a:xfrm>
        </p:spPr>
        <p:txBody>
          <a:bodyPr lIns="52153" rIns="52153" bIns="52153"/>
          <a:lstStyle>
            <a:lvl1pPr algn="r">
              <a:defRPr sz="51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597341" y="5745921"/>
            <a:ext cx="6427074" cy="1425788"/>
          </a:xfrm>
        </p:spPr>
        <p:txBody>
          <a:bodyPr lIns="208611" tIns="0"/>
          <a:lstStyle>
            <a:lvl1pPr marL="41722" indent="0" algn="r">
              <a:spcBef>
                <a:spcPts val="0"/>
              </a:spcBef>
              <a:buNone/>
              <a:defRPr sz="2300">
                <a:solidFill>
                  <a:schemeClr val="bg2">
                    <a:shade val="25000"/>
                  </a:schemeClr>
                </a:solidFill>
              </a:defRPr>
            </a:lvl1pPr>
            <a:lvl2pPr marL="521528" indent="0" algn="ctr">
              <a:buNone/>
            </a:lvl2pPr>
            <a:lvl3pPr marL="1043056" indent="0" algn="ctr">
              <a:buNone/>
            </a:lvl3pPr>
            <a:lvl4pPr marL="1564584" indent="0" algn="ctr">
              <a:buNone/>
            </a:lvl4pPr>
            <a:lvl5pPr marL="2086112" indent="0" algn="ctr">
              <a:buNone/>
            </a:lvl5pPr>
            <a:lvl6pPr marL="2607640" indent="0" algn="ctr">
              <a:buNone/>
            </a:lvl6pPr>
            <a:lvl7pPr marL="3129168" indent="0" algn="ctr">
              <a:buNone/>
            </a:lvl7pPr>
            <a:lvl8pPr marL="3650696" indent="0" algn="ctr">
              <a:buNone/>
            </a:lvl8pPr>
            <a:lvl9pPr marL="4172224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870" y="7770538"/>
            <a:ext cx="6767330" cy="1639655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5870" y="826957"/>
            <a:ext cx="6767330" cy="653010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831728"/>
            <a:ext cx="1638274" cy="819827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1075" y="831726"/>
            <a:ext cx="4914821" cy="819827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870" y="7770538"/>
            <a:ext cx="6767330" cy="1639655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870" y="826957"/>
            <a:ext cx="6767330" cy="653010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52053" y="513295"/>
            <a:ext cx="7055239" cy="96624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6149" y="676985"/>
            <a:ext cx="6868982" cy="6769258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278" y="7684990"/>
            <a:ext cx="6767330" cy="1055083"/>
          </a:xfrm>
        </p:spPr>
        <p:txBody>
          <a:bodyPr lIns="104306" bIns="0" anchor="b"/>
          <a:lstStyle>
            <a:lvl1pPr algn="l">
              <a:buNone/>
              <a:defRPr sz="41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278" y="8770028"/>
            <a:ext cx="6767330" cy="655863"/>
          </a:xfrm>
        </p:spPr>
        <p:txBody>
          <a:bodyPr lIns="135597" tIns="0" anchor="t"/>
          <a:lstStyle>
            <a:lvl1pPr marL="0" marR="41722" indent="0" algn="l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5323" y="826957"/>
            <a:ext cx="3251343" cy="684377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32254" y="826957"/>
            <a:ext cx="3251343" cy="684377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870" y="7770538"/>
            <a:ext cx="6767330" cy="1639655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2120" y="903495"/>
            <a:ext cx="3251343" cy="1235185"/>
          </a:xfrm>
        </p:spPr>
        <p:txBody>
          <a:bodyPr lIns="166889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846925" y="903495"/>
            <a:ext cx="3251343" cy="1235185"/>
          </a:xfrm>
        </p:spPr>
        <p:txBody>
          <a:bodyPr lIns="156458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2120" y="2257496"/>
            <a:ext cx="3251343" cy="5441751"/>
          </a:xfrm>
        </p:spPr>
        <p:txBody>
          <a:bodyPr anchor="t"/>
          <a:lstStyle>
            <a:lvl1pPr algn="l">
              <a:defRPr sz="2700"/>
            </a:lvl1pPr>
            <a:lvl2pPr algn="l">
              <a:defRPr sz="2300"/>
            </a:lvl2pPr>
            <a:lvl3pPr algn="l">
              <a:defRPr sz="21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6925" y="2257496"/>
            <a:ext cx="3251343" cy="5441751"/>
          </a:xfrm>
        </p:spPr>
        <p:txBody>
          <a:bodyPr anchor="t"/>
          <a:lstStyle>
            <a:lvl1pPr algn="l">
              <a:defRPr sz="2700"/>
            </a:lvl1pPr>
            <a:lvl2pPr algn="l">
              <a:defRPr sz="2300"/>
            </a:lvl2pPr>
            <a:lvl3pPr algn="l">
              <a:defRPr sz="21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2053" y="513295"/>
            <a:ext cx="7055239" cy="96624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0075" y="831709"/>
            <a:ext cx="2457410" cy="1425788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80127" y="2257503"/>
            <a:ext cx="2457410" cy="6558418"/>
          </a:xfrm>
        </p:spPr>
        <p:txBody>
          <a:bodyPr lIns="104306"/>
          <a:lstStyle>
            <a:lvl1pPr marL="20861" marR="20861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29595" y="1450338"/>
            <a:ext cx="3825416" cy="7366569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300">
                <a:solidFill>
                  <a:schemeClr val="tx1"/>
                </a:solidFill>
              </a:defRPr>
            </a:lvl4pPr>
            <a:lvl5pPr>
              <a:defRPr sz="23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52053" y="513295"/>
            <a:ext cx="7055239" cy="96624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292885" y="676971"/>
            <a:ext cx="1922239" cy="6772487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7815095"/>
            <a:ext cx="6805137" cy="1639655"/>
          </a:xfrm>
        </p:spPr>
        <p:txBody>
          <a:bodyPr anchor="t"/>
          <a:lstStyle>
            <a:lvl1pPr algn="l">
              <a:buNone/>
              <a:defRPr sz="41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5344081" y="831710"/>
            <a:ext cx="1852509" cy="6566791"/>
          </a:xfrm>
        </p:spPr>
        <p:txBody>
          <a:bodyPr lIns="104306"/>
          <a:lstStyle>
            <a:lvl1pPr marL="52153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>
              <a:defRPr sz="14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8526" y="679476"/>
            <a:ext cx="4899698" cy="6772487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7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2053" y="513295"/>
            <a:ext cx="7055239" cy="966244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149" y="676973"/>
            <a:ext cx="6868982" cy="855471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15870" y="7773827"/>
            <a:ext cx="6767330" cy="1639655"/>
          </a:xfrm>
          <a:prstGeom prst="rect">
            <a:avLst/>
          </a:prstGeom>
        </p:spPr>
        <p:txBody>
          <a:bodyPr vert="horz" lIns="104306" tIns="52153" rIns="104306" bIns="52153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15870" y="826957"/>
            <a:ext cx="6767330" cy="6530103"/>
          </a:xfrm>
          <a:prstGeom prst="rect">
            <a:avLst/>
          </a:prstGeom>
        </p:spPr>
        <p:txBody>
          <a:bodyPr vert="horz" lIns="208611" tIns="104306" rIns="104306" bIns="52153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122682" y="9530010"/>
            <a:ext cx="1890316" cy="569324"/>
          </a:xfrm>
          <a:prstGeom prst="rect">
            <a:avLst/>
          </a:prstGeom>
        </p:spPr>
        <p:txBody>
          <a:bodyPr vert="horz" lIns="104306" tIns="52153" rIns="104306" bIns="52153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5012998" y="9530010"/>
            <a:ext cx="1890316" cy="569324"/>
          </a:xfrm>
          <a:prstGeom prst="rect">
            <a:avLst/>
          </a:prstGeom>
        </p:spPr>
        <p:txBody>
          <a:bodyPr vert="horz" lIns="104306" tIns="52153" rIns="104306" bIns="52153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903314" y="9530010"/>
            <a:ext cx="378063" cy="569324"/>
          </a:xfrm>
          <a:prstGeom prst="rect">
            <a:avLst/>
          </a:prstGeom>
        </p:spPr>
        <p:txBody>
          <a:bodyPr vert="horz" lIns="104306" tIns="52153" rIns="104306" bIns="52153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02486" indent="-302486" algn="l" rtl="0" eaLnBrk="1" latinLnBrk="0" hangingPunct="1">
        <a:spcBef>
          <a:spcPts val="285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25834" indent="-229472" algn="l" rtl="0" eaLnBrk="1" latinLnBrk="0" hangingPunct="1">
        <a:spcBef>
          <a:spcPts val="285"/>
        </a:spcBef>
        <a:buClr>
          <a:schemeClr val="accent1"/>
        </a:buClr>
        <a:buSzPct val="100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897028" indent="-208611" algn="l" rtl="0" eaLnBrk="1" latinLnBrk="0" hangingPunct="1">
        <a:spcBef>
          <a:spcPts val="285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223" indent="-208611" algn="l" rtl="0" eaLnBrk="1" latinLnBrk="0" hangingPunct="1">
        <a:spcBef>
          <a:spcPts val="262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60279" indent="-208611" algn="l" rtl="0" eaLnBrk="1" latinLnBrk="0" hangingPunct="1">
        <a:spcBef>
          <a:spcPts val="28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181" indent="-208611" algn="l" rtl="0" eaLnBrk="1" latinLnBrk="0" hangingPunct="1">
        <a:spcBef>
          <a:spcPts val="285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40084" indent="-208611" algn="l" rtl="0" eaLnBrk="1" latinLnBrk="0" hangingPunct="1">
        <a:spcBef>
          <a:spcPts val="2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90418" indent="-208611" algn="l" rtl="0" eaLnBrk="1" latinLnBrk="0" hangingPunct="1">
        <a:spcBef>
          <a:spcPts val="29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51182" indent="-208611" algn="l" rtl="0" eaLnBrk="1" latinLnBrk="0" hangingPunct="1">
        <a:spcBef>
          <a:spcPts val="2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8224" y="2933361"/>
            <a:ext cx="7344816" cy="465373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Внесение </a:t>
            </a:r>
            <a:r>
              <a:rPr lang="ru-RU" sz="36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изменений </a:t>
            </a:r>
            <a:br>
              <a:rPr lang="ru-RU" sz="36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в </a:t>
            </a:r>
            <a:r>
              <a:rPr lang="ru-RU" sz="36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Генеральный </a:t>
            </a:r>
            <a:r>
              <a:rPr lang="ru-RU" sz="36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план </a:t>
            </a:r>
            <a:br>
              <a:rPr lang="ru-RU" sz="36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lang="ru-RU" sz="3600" dirty="0" err="1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Сысертского</a:t>
            </a:r>
            <a:r>
              <a:rPr lang="ru-RU" sz="36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городского округа</a:t>
            </a:r>
            <a:r>
              <a:rPr lang="ru-RU" sz="36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lang="ru-RU" sz="3600" b="0" dirty="0" err="1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Сысертского</a:t>
            </a:r>
            <a:r>
              <a:rPr lang="ru-RU" sz="36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sz="3600" b="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городского округа применительно </a:t>
            </a:r>
            <a:r>
              <a:rPr lang="ru-RU" sz="36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к территории </a:t>
            </a:r>
            <a:br>
              <a:rPr lang="ru-RU" sz="36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поселка Полевой.</a:t>
            </a:r>
            <a:br>
              <a:rPr lang="ru-RU" sz="36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Квадраты Б-2, Б-3</a:t>
            </a:r>
            <a:endParaRPr lang="ru-RU" sz="3600" b="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311712" y="594172"/>
            <a:ext cx="6853295" cy="9793087"/>
          </a:xfrm>
          <a:prstGeom prst="rect">
            <a:avLst/>
          </a:prstGeom>
        </p:spPr>
        <p:txBody>
          <a:bodyPr>
            <a:normAutofit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 defTabSz="914400">
              <a:buFont typeface="Wingdings 2"/>
              <a:buNone/>
            </a:pPr>
            <a:r>
              <a:rPr lang="ru-RU" sz="2000" dirty="0"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cs typeface="Times New Roman" panose="02020603050405020304" pitchFamily="18" charset="0"/>
              </a:rPr>
              <a:t>1. Изменяемая территория расположена в северо-западной части </a:t>
            </a:r>
            <a:r>
              <a:rPr lang="ru-RU" sz="2000" dirty="0" err="1" smtClean="0">
                <a:cs typeface="Times New Roman" panose="02020603050405020304" pitchFamily="18" charset="0"/>
              </a:rPr>
              <a:t>Сысертского</a:t>
            </a:r>
            <a:r>
              <a:rPr lang="ru-RU" sz="2000" dirty="0" smtClean="0">
                <a:cs typeface="Times New Roman" panose="02020603050405020304" pitchFamily="18" charset="0"/>
              </a:rPr>
              <a:t> городского округа в п. Полевой.</a:t>
            </a:r>
          </a:p>
          <a:p>
            <a:pPr marL="0" indent="0" algn="just" defTabSz="914400">
              <a:buFont typeface="Wingdings 2"/>
              <a:buNone/>
            </a:pPr>
            <a:r>
              <a:rPr lang="ru-RU" sz="2000" dirty="0" smtClean="0"/>
              <a:t>	</a:t>
            </a:r>
          </a:p>
          <a:p>
            <a:pPr marL="0" indent="0" algn="just" defTabSz="914400">
              <a:buFont typeface="Wingdings 2"/>
              <a:buNone/>
            </a:pPr>
            <a:r>
              <a:rPr lang="ru-RU" sz="2000" dirty="0" smtClean="0"/>
              <a:t>	2. В отношении территории населенного пункта поселок Полевой  был разработан генеральный план </a:t>
            </a:r>
            <a:r>
              <a:rPr lang="ru-RU" sz="2000" dirty="0" err="1" smtClean="0"/>
              <a:t>Сысертского</a:t>
            </a:r>
            <a:r>
              <a:rPr lang="ru-RU" sz="2000" dirty="0" smtClean="0"/>
              <a:t> городского округа применительно к территории поселка Полевой, утвержденный решением Думы </a:t>
            </a:r>
            <a:r>
              <a:rPr lang="ru-RU" sz="2000" dirty="0" err="1" smtClean="0"/>
              <a:t>Сысертского</a:t>
            </a:r>
            <a:r>
              <a:rPr lang="ru-RU" sz="2000" dirty="0" smtClean="0"/>
              <a:t> городского округа от 08.08.2013 №234.</a:t>
            </a:r>
          </a:p>
          <a:p>
            <a:pPr marL="0" indent="0" algn="just" defTabSz="914400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	</a:t>
            </a:r>
            <a:r>
              <a:rPr lang="ru-RU" sz="2000" dirty="0"/>
              <a:t>Действующим </a:t>
            </a:r>
            <a:r>
              <a:rPr lang="ru-RU" sz="2000" dirty="0" smtClean="0"/>
              <a:t>ДТП </a:t>
            </a:r>
            <a:r>
              <a:rPr lang="ru-RU" sz="2000" dirty="0"/>
              <a:t>определена </a:t>
            </a:r>
            <a:r>
              <a:rPr lang="ru-RU" sz="2000" dirty="0" smtClean="0"/>
              <a:t>перспективная граница  поселка Полевой, включающая ЗУ </a:t>
            </a:r>
            <a:r>
              <a:rPr lang="ru-RU" sz="2000" dirty="0"/>
              <a:t>с </a:t>
            </a:r>
            <a:r>
              <a:rPr lang="ru-RU" sz="2000" dirty="0" smtClean="0"/>
              <a:t>КН 66:25:0304006:11. 	Проектом внесения изменений предусмотрены дополнительные включаемые территории с КН: 66:25:0304006:15</a:t>
            </a:r>
            <a:r>
              <a:rPr lang="ru-RU" sz="2000" dirty="0"/>
              <a:t>, 66:25:0304006:122, </a:t>
            </a:r>
            <a:r>
              <a:rPr lang="ru-RU" sz="2000" dirty="0" smtClean="0"/>
              <a:t>66:25:0304006:59;и исключаемые участки из площади </a:t>
            </a:r>
            <a:r>
              <a:rPr lang="ru-RU" sz="2000" dirty="0"/>
              <a:t>НП </a:t>
            </a:r>
            <a:r>
              <a:rPr lang="ru-RU" sz="2000" dirty="0" smtClean="0"/>
              <a:t>с </a:t>
            </a:r>
            <a:r>
              <a:rPr lang="ru-RU" sz="2000" dirty="0"/>
              <a:t>КН: </a:t>
            </a:r>
            <a:r>
              <a:rPr lang="ru-RU" sz="2000" dirty="0" smtClean="0"/>
              <a:t>66:25:0401001:468, 66:25:0401001:469</a:t>
            </a:r>
            <a:r>
              <a:rPr lang="ru-RU" sz="2000" dirty="0"/>
              <a:t>, </a:t>
            </a:r>
            <a:r>
              <a:rPr lang="ru-RU" sz="2000" dirty="0" smtClean="0"/>
              <a:t>66:25:0401001:399. Общая </a:t>
            </a:r>
            <a:r>
              <a:rPr lang="ru-RU" sz="2000" dirty="0"/>
              <a:t>площадь включаемой территории – </a:t>
            </a:r>
            <a:r>
              <a:rPr lang="ru-RU" sz="2000" dirty="0" smtClean="0"/>
              <a:t>60,5 га. Общая площадь поселка Полевой -108,08 га.</a:t>
            </a:r>
            <a:endParaRPr lang="ru-RU" sz="2000" dirty="0"/>
          </a:p>
          <a:p>
            <a:pPr marL="0" indent="0" algn="just" defTabSz="914400">
              <a:buFont typeface="Wingdings 2"/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	</a:t>
            </a:r>
          </a:p>
          <a:p>
            <a:pPr marL="0" indent="0" algn="just" defTabSz="914400">
              <a:buFont typeface="Wingdings 2"/>
              <a:buNone/>
            </a:pPr>
            <a:r>
              <a:rPr lang="ru-RU" sz="2000" dirty="0"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cs typeface="Times New Roman" panose="02020603050405020304" pitchFamily="18" charset="0"/>
              </a:rPr>
              <a:t>3. Информация о местоположении утвержденных функциональных зон с учетом данных кадастрового учета приведены на фрагментах  Б-3, Б-3.</a:t>
            </a:r>
          </a:p>
          <a:p>
            <a:pPr marL="0" indent="0" algn="just" defTabSz="914400">
              <a:buFont typeface="Wingdings 2"/>
              <a:buNone/>
            </a:pPr>
            <a:endParaRPr lang="ru-RU" sz="20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58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9307140"/>
            <a:ext cx="7561263" cy="83492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Местоположение квадратов Б-2, Б-3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\\Rgis\обменник\1 Сысертский ГО\9_ПОЛЕВОЙ\ПОЛЕВОЙ  2018-2019\Текстовые материалы\Ситуационный план С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9" y="594172"/>
            <a:ext cx="7022777" cy="892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216695" y="628786"/>
            <a:ext cx="7056784" cy="9865096"/>
          </a:xfrm>
          <a:prstGeom prst="rect">
            <a:avLst/>
          </a:prstGeom>
        </p:spPr>
        <p:txBody>
          <a:bodyPr>
            <a:normAutofit/>
          </a:bodyPr>
          <a:lstStyle>
            <a:lvl1pPr marL="302486" indent="-302486" algn="l" rtl="0" eaLnBrk="1" latinLnBrk="0" hangingPunct="1">
              <a:spcBef>
                <a:spcPts val="285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25834" indent="-229472" algn="l" rtl="0" eaLnBrk="1" latinLnBrk="0" hangingPunct="1">
              <a:spcBef>
                <a:spcPts val="285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7028" indent="-208611" algn="l" rtl="0" eaLnBrk="1" latinLnBrk="0" hangingPunct="1">
              <a:spcBef>
                <a:spcPts val="285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223" indent="-208611" algn="l" rtl="0" eaLnBrk="1" latinLnBrk="0" hangingPunct="1">
              <a:spcBef>
                <a:spcPts val="262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0279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181" indent="-208611" algn="l" rtl="0" eaLnBrk="1" latinLnBrk="0" hangingPunct="1">
              <a:spcBef>
                <a:spcPts val="28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40084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0418" indent="-208611" algn="l" rtl="0" eaLnBrk="1" latinLnBrk="0" hangingPunct="1">
              <a:spcBef>
                <a:spcPts val="293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82" indent="-208611" algn="l" rtl="0" eaLnBrk="1" latinLnBrk="0" hangingPunct="1">
              <a:spcBef>
                <a:spcPts val="291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defTabSz="914400">
              <a:buFont typeface="Wingdings 2"/>
              <a:buNone/>
            </a:pPr>
            <a:r>
              <a:rPr lang="ru-RU" sz="1800" dirty="0" smtClean="0"/>
              <a:t>	</a:t>
            </a:r>
            <a:r>
              <a:rPr lang="ru-RU" sz="1800" b="1" dirty="0" smtClean="0"/>
              <a:t>Настоящим Проектом предлагается:</a:t>
            </a:r>
          </a:p>
          <a:p>
            <a:pPr marL="0" indent="0" defTabSz="914400">
              <a:buFont typeface="Wingdings 2"/>
              <a:buNone/>
            </a:pPr>
            <a:endParaRPr lang="ru-RU" sz="1800" b="1" dirty="0" smtClean="0"/>
          </a:p>
          <a:p>
            <a:r>
              <a:rPr lang="ru-RU" sz="1800" dirty="0" smtClean="0"/>
              <a:t>        изменить </a:t>
            </a:r>
            <a:r>
              <a:rPr lang="ru-RU" sz="1800" dirty="0"/>
              <a:t>границы населенного </a:t>
            </a:r>
            <a:r>
              <a:rPr lang="ru-RU" sz="1800" dirty="0" smtClean="0"/>
              <a:t>пункта, включая земельные участки с КН: 66:25:0304006:15</a:t>
            </a:r>
            <a:r>
              <a:rPr lang="ru-RU" sz="1800" dirty="0"/>
              <a:t> с видом разрешенного использования </a:t>
            </a:r>
            <a:r>
              <a:rPr lang="ru-RU" sz="1800" dirty="0" smtClean="0"/>
              <a:t>«для </a:t>
            </a:r>
            <a:r>
              <a:rPr lang="ru-RU" sz="1800" dirty="0"/>
              <a:t>сельскохозяйственного </a:t>
            </a:r>
            <a:r>
              <a:rPr lang="ru-RU" sz="1800" dirty="0" smtClean="0"/>
              <a:t>использования», 66:25:0304006:122 и 66:25:0304006:59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с </a:t>
            </a:r>
            <a:r>
              <a:rPr lang="ru-RU" sz="1800" dirty="0"/>
              <a:t>видом разрешенного использования </a:t>
            </a:r>
            <a:r>
              <a:rPr lang="ru-RU" sz="1800" dirty="0" smtClean="0"/>
              <a:t>«</a:t>
            </a:r>
            <a:r>
              <a:rPr lang="ru-RU" sz="1800" dirty="0"/>
              <a:t>для ведения личного подсобного хозяйства на полевых участках</a:t>
            </a:r>
            <a:r>
              <a:rPr lang="ru-RU" sz="1800" dirty="0" smtClean="0"/>
              <a:t>» в целях развития жилищного строительства; </a:t>
            </a:r>
            <a:endParaRPr lang="ru-RU" sz="1800" dirty="0"/>
          </a:p>
          <a:p>
            <a:r>
              <a:rPr lang="ru-RU" sz="1800" dirty="0" smtClean="0"/>
              <a:t>        исключить из территории поселка Полевой земельные участки с КН:66:25:0401001:468</a:t>
            </a:r>
            <a:r>
              <a:rPr lang="ru-RU" sz="1800" dirty="0"/>
              <a:t>, 66:25:0401001:469, </a:t>
            </a:r>
            <a:r>
              <a:rPr lang="ru-RU" sz="1800" dirty="0" smtClean="0"/>
              <a:t>с </a:t>
            </a:r>
            <a:r>
              <a:rPr lang="ru-RU" sz="1800" dirty="0"/>
              <a:t>видом разрешенного использования </a:t>
            </a:r>
            <a:r>
              <a:rPr lang="ru-RU" sz="1800" dirty="0" smtClean="0"/>
              <a:t>«</a:t>
            </a:r>
            <a:r>
              <a:rPr lang="ru-RU" sz="1800" dirty="0"/>
              <a:t>под строительство производственно-складского комплекса</a:t>
            </a:r>
            <a:r>
              <a:rPr lang="ru-RU" sz="1800" dirty="0" smtClean="0"/>
              <a:t>»</a:t>
            </a:r>
            <a:r>
              <a:rPr lang="ru-RU" sz="1800" dirty="0"/>
              <a:t> </a:t>
            </a:r>
            <a:r>
              <a:rPr lang="ru-RU" sz="1800" dirty="0" smtClean="0"/>
              <a:t>и 66:25:0401001:399 </a:t>
            </a:r>
            <a:r>
              <a:rPr lang="ru-RU" sz="1800" dirty="0"/>
              <a:t>с видом разрешенного использования </a:t>
            </a:r>
            <a:r>
              <a:rPr lang="ru-RU" sz="1800" dirty="0" smtClean="0"/>
              <a:t>«</a:t>
            </a:r>
            <a:r>
              <a:rPr lang="ru-RU" sz="1800" dirty="0"/>
              <a:t>под размещение открытой </a:t>
            </a:r>
            <a:r>
              <a:rPr lang="ru-RU" sz="1800" dirty="0" smtClean="0"/>
              <a:t>автопарковки»;</a:t>
            </a:r>
          </a:p>
          <a:p>
            <a:pPr marL="302486" lvl="1" indent="-302486">
              <a:buSzPct val="80000"/>
              <a:buFont typeface="Wingdings 2"/>
              <a:buChar char=""/>
            </a:pPr>
            <a:r>
              <a:rPr lang="ru-RU" sz="1800" dirty="0" smtClean="0"/>
              <a:t>        предусмотреть увеличение мощностей запланированных объектов, в связи с увеличением населения поселка Полевой;</a:t>
            </a:r>
          </a:p>
          <a:p>
            <a:pPr marL="302486" lvl="1" indent="-302486">
              <a:buSzPct val="80000"/>
              <a:buFont typeface="Wingdings 2"/>
              <a:buChar char=""/>
            </a:pPr>
            <a:r>
              <a:rPr lang="ru-RU" sz="1800" dirty="0" smtClean="0"/>
              <a:t>        предусмотреть вынос территорий производственных объектов за границы населенного пункта;</a:t>
            </a:r>
          </a:p>
          <a:p>
            <a:pPr marL="302486" lvl="1" indent="-302486">
              <a:buSzPct val="80000"/>
              <a:buFont typeface="Wingdings 2"/>
              <a:buChar char=""/>
            </a:pPr>
            <a:r>
              <a:rPr lang="ru-RU" sz="1800" dirty="0" smtClean="0"/>
              <a:t>        уточнить </a:t>
            </a:r>
            <a:r>
              <a:rPr lang="ru-RU" sz="1800" dirty="0"/>
              <a:t>конфигурацию и виды функциональных зон в связи с размещением </a:t>
            </a:r>
            <a:r>
              <a:rPr lang="ru-RU" sz="1800" dirty="0" smtClean="0"/>
              <a:t>объектов коммунально-бытового и социального обслуживания;</a:t>
            </a:r>
          </a:p>
          <a:p>
            <a:pPr marL="302486" lvl="1" indent="-302486">
              <a:buSzPct val="80000"/>
              <a:buFont typeface="Wingdings 2"/>
              <a:buChar char=""/>
            </a:pPr>
            <a:r>
              <a:rPr lang="ru-RU" sz="1800" dirty="0" smtClean="0"/>
              <a:t>       уточнить </a:t>
            </a:r>
            <a:r>
              <a:rPr lang="ru-RU" sz="1800" dirty="0"/>
              <a:t>трассировку </a:t>
            </a:r>
            <a:r>
              <a:rPr lang="ru-RU" sz="1800" dirty="0" smtClean="0"/>
              <a:t>улично-дорожной сети и инженерных </a:t>
            </a:r>
            <a:r>
              <a:rPr lang="ru-RU" sz="1800" dirty="0"/>
              <a:t>коммуникаций в связи с расширением жилых территорий;</a:t>
            </a:r>
          </a:p>
          <a:p>
            <a:pPr defTabSz="914400"/>
            <a:r>
              <a:rPr lang="ru-RU" sz="1800" dirty="0" smtClean="0"/>
              <a:t>       привести графическое отображение материалов проекта в соответствие с Приказом №10 Минэкономразвития.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189059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38988"/>
            <a:ext cx="7561262" cy="83492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Информация о местоположении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функциональных 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зон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</a:t>
            </a:r>
            <a:b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предлагаемых к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утверждению. </a:t>
            </a:r>
            <a:b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Фрагменты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Б-2, Б-3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087" y="2178348"/>
            <a:ext cx="704520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2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79148"/>
            <a:ext cx="7551810" cy="11102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Карта 1. Функциональное зонирование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территории </a:t>
            </a:r>
            <a:b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городского округа.</a:t>
            </a:r>
            <a:b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Карта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1(24). 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Функциональное зонирование территории 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населенного </a:t>
            </a:r>
            <a:r>
              <a:rPr lang="ru-RU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пункта.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Действующая редакция. Редакция, предлагаемая к утверждению. </a:t>
            </a:r>
            <a:b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Квадраты Б-2, Б-3.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D:\1 Работа\Сысертский ГО\Полевой\фрагменты утв\фр к1 дейст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8" y="882204"/>
            <a:ext cx="701696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63" y="5130676"/>
            <a:ext cx="704520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9379148"/>
            <a:ext cx="7519019" cy="1008407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Карта 2. Объекты местного значения,   размещаемые на </a:t>
            </a:r>
            <a:b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территории городского округа.</a:t>
            </a:r>
            <a:b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Карта 2(24) 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Объекты местного значения, размещаемые на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территории 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населенного пункта. </a:t>
            </a:r>
            <a:b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Действующая редакция. Редакция, предлагаемая к утверждению.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Квадраты 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Б-2, Б-3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ru-RU" sz="1400" dirty="0">
              <a:latin typeface="+mn-lt"/>
            </a:endParaRPr>
          </a:p>
        </p:txBody>
      </p:sp>
      <p:pic>
        <p:nvPicPr>
          <p:cNvPr id="3" name="Picture 2" descr="D:\1 Работа\Сысертский ГО\Полевой\фрагменты утв\фр к2 дейст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9" y="954212"/>
            <a:ext cx="708470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369" y="4995582"/>
            <a:ext cx="7021774" cy="35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6239" y="8875092"/>
            <a:ext cx="7344324" cy="1344628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Карта 3. Границы населенных пунктов.</a:t>
            </a:r>
            <a:b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Карта 3(24) Граница населенного пункта, </a:t>
            </a:r>
            <a:b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предлагаемая к утверждению. 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Действующая редакция. Редакция, предлагаемая к утверждению.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Квадраты 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Б-2, Б-3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ru-RU" sz="1400" dirty="0">
              <a:latin typeface="+mn-lt"/>
            </a:endParaRPr>
          </a:p>
        </p:txBody>
      </p:sp>
      <p:pic>
        <p:nvPicPr>
          <p:cNvPr id="2" name="Picture 2" descr="D:\1 Работа\Сысертский ГО\Полевой\фрагменты утв\фр к3 дейст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7" y="738188"/>
            <a:ext cx="696695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081" y="4914652"/>
            <a:ext cx="699711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3" y="8742932"/>
            <a:ext cx="7397717" cy="1629381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Карта 4. Инвестиционные площадки и объекты,   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размещаемые на территории городского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округа. </a:t>
            </a:r>
            <a:b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Карта 4(24). Инвестиционные 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площадки и объекты, размещаемые на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территории населенного 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пункта.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Действующая 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редакция.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Редакция</a:t>
            </a:r>
            <a:r>
              <a:rPr lang="ru-RU" sz="1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предлагаемая к утверждению.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Квадраты 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Б-2, Б-3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ru-RU" sz="1400" dirty="0">
              <a:latin typeface="+mn-lt"/>
            </a:endParaRPr>
          </a:p>
        </p:txBody>
      </p:sp>
      <p:pic>
        <p:nvPicPr>
          <p:cNvPr id="5122" name="Picture 2" descr="D:\1 Работа\Сысертский ГО\Полевой\фрагменты утв\фр к4 дейст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0" y="738188"/>
            <a:ext cx="701502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124" y="4842644"/>
            <a:ext cx="702056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58</Words>
  <Application>Microsoft Office PowerPoint</Application>
  <PresentationFormat>Произвольный</PresentationFormat>
  <Paragraphs>31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Внесение изменений  в Генеральный план  Сысертского городского округа,  Сысертского городского округа применительно к территории  поселка Полевой. Квадраты Б-2, Б-3</vt:lpstr>
      <vt:lpstr>Презентация PowerPoint</vt:lpstr>
      <vt:lpstr>Местоположение квадратов Б-2, Б-3</vt:lpstr>
      <vt:lpstr>Презентация PowerPoint</vt:lpstr>
      <vt:lpstr>Информация о местоположении функциональных зон,  предлагаемых к утверждению.  Фрагменты Б-2, Б-3.</vt:lpstr>
      <vt:lpstr>Карта 1. Функциональное зонирование территории  городского округа. Карта 1(24). Функциональное зонирование территории  населенного пункта. Действующая редакция. Редакция, предлагаемая к утверждению.  Квадраты Б-2, Б-3.</vt:lpstr>
      <vt:lpstr>Карта 2. Объекты местного значения,   размещаемые на  территории городского округа. Карта 2(24) Объекты местного значения, размещаемые на  территории населенного пункта.  Действующая редакция. Редакция, предлагаемая к утверждению.  Квадраты Б-2, Б-3.</vt:lpstr>
      <vt:lpstr>Карта 3. Границы населенных пунктов. Карта 3(24) Граница населенного пункта,  предлагаемая к утверждению.  Действующая редакция. Редакция, предлагаемая к утверждению.  Квадраты Б-2, Б-3.</vt:lpstr>
      <vt:lpstr>Карта 4. Инвестиционные площадки и объекты,   размещаемые на территории городского округа.  Карта 4(24). Инвестиционные площадки и объекты, размещаемые на территории населенного пункта.  Действующая редакция. Редакция, предлагаемая к утверждению.  Квадраты Б-2, Б-3.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по внесению изменений в генеральный план Сысертского городского округа</dc:title>
  <dc:creator>Лимонова Александра Сергеевна</dc:creator>
  <cp:lastModifiedBy>Виктория Тарасенко</cp:lastModifiedBy>
  <cp:revision>137</cp:revision>
  <cp:lastPrinted>2020-02-20T03:43:28Z</cp:lastPrinted>
  <dcterms:created xsi:type="dcterms:W3CDTF">2015-01-15T10:35:01Z</dcterms:created>
  <dcterms:modified xsi:type="dcterms:W3CDTF">2020-09-24T05:08:43Z</dcterms:modified>
</cp:coreProperties>
</file>